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5.jpg" ContentType="image/pn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3" r:id="rId6"/>
    <p:sldId id="264" r:id="rId7"/>
    <p:sldId id="261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0" r:id="rId20"/>
    <p:sldId id="277" r:id="rId21"/>
    <p:sldId id="278" r:id="rId22"/>
    <p:sldId id="259" r:id="rId23"/>
    <p:sldId id="279" r:id="rId24"/>
    <p:sldId id="280" r:id="rId25"/>
    <p:sldId id="262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Open Sans" panose="020B0604020202020204" charset="0"/>
      <p:regular r:id="rId34"/>
      <p:bold r:id="rId35"/>
      <p:italic r:id="rId3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684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EF5C1-A6DF-4041-A447-AAF333B882AE}" type="datetimeFigureOut">
              <a:rPr lang="ru-RU" smtClean="0"/>
              <a:t>05.04.2014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06B4B-7BFB-468A-9725-E325530B8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9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40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3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592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7CBDA-D077-40CC-AED1-6F57ED79963E}" type="datetime1">
              <a:rPr lang="ru-RU" smtClean="0"/>
              <a:t>05.04.2014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0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6EC6-D273-4CA3-ABE8-4601DEFFB44A}" type="datetime1">
              <a:rPr lang="ru-RU" smtClean="0"/>
              <a:t>05.04.2014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83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0658-2B4B-412F-A61D-9EA72998EBB7}" type="datetime1">
              <a:rPr lang="ru-RU" smtClean="0"/>
              <a:t>05.04.2014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0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1EFE-86A0-40E0-B82F-0807AE5629F1}" type="datetime1">
              <a:rPr lang="ru-RU" smtClean="0"/>
              <a:t>05.04.2014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95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18C4-A6A5-4368-B5A3-9DF4B99FCF33}" type="datetime1">
              <a:rPr lang="ru-RU" smtClean="0"/>
              <a:t>05.04.2014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0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F24B-1A74-40AF-9E73-C0942EC5567F}" type="datetime1">
              <a:rPr lang="ru-RU" smtClean="0"/>
              <a:t>05.04.2014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3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C3C9-2805-4791-B363-B3C8F7ED5DB2}" type="datetime1">
              <a:rPr lang="ru-RU" smtClean="0"/>
              <a:t>05.04.2014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6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0F8E-4467-4913-8803-AFA2857C37B1}" type="datetime1">
              <a:rPr lang="ru-RU" smtClean="0"/>
              <a:t>05.04.2014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9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86CA5-5C44-41F0-A18A-CCA96C2E56C5}" type="datetime1">
              <a:rPr lang="ru-RU" smtClean="0"/>
              <a:t>05.04.2014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4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67D9-C325-4AA4-BEB6-E6039BE7BA10}" type="datetime1">
              <a:rPr lang="ru-RU" smtClean="0"/>
              <a:t>05.04.2014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1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8A65-6002-41E3-AAA3-B7D3D3232128}" type="datetime1">
              <a:rPr lang="ru-RU" smtClean="0"/>
              <a:t>05.04.2014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1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4432-B3C0-41AB-A778-C7D7AA9C840A}" type="datetime1">
              <a:rPr lang="ru-RU" smtClean="0"/>
              <a:t>05.04.2014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13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../../../Desktop/&#1091;&#1088;&#1086;&#1082;&#1080;/&#1084;&#1072;&#1090;&#1077;&#1084;&#1072;&#1090;&#1080;&#1082;&#1072;/5%20&#1082;&#1083;&#1072;&#1089;&#1089;/&#1087;&#1077;&#1088;&#1077;&#1085;&#1086;&#1089;&#1095;&#1080;&#1082;&#1080;%20&#1080;&#1085;&#1092;&#1077;&#1082;&#1094;&#1080;&#1081;.ppt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&#1091;&#1095;&#1077;&#1073;&#1085;&#1099;&#1077;&#1087;&#1088;&#1077;&#1079;&#1077;&#1085;&#1090;&#1072;&#1094;&#1080;&#1080;.&#1088;&#1092;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6448"/>
            <a:ext cx="9113837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072951" y="3867742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математики в 5 классе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Зайцева В. У.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79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036" y="892624"/>
            <a:ext cx="7832034" cy="345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Задача 1. Для нормального отдыха организма подростка необходимо спать 35% суток, а реально подросток (в среднем) спит- 31%. Сколько времени (в часах) подросток "не досыпает" в сутки? в неделю? в месяц?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151" y="3927940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781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036" y="892624"/>
            <a:ext cx="7832034" cy="2888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Задача 2. Суточная норма потребления белков в среднем составляет 70 г. В 100 г отварного мяса содержится 20% белков. Кусок мяса какого веса содержит суточную норму белков? 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88" y="3927940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918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78188" y="1107953"/>
            <a:ext cx="7832034" cy="303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Задача 3. Суточная норма потребления углеводов составляет 280 граммов. Пирожок в среднем содержит 11% от дневной нормы потребления углеводов. Какое наибольшее целое количество пирожков можно съесть, чтобы не превысить дневную норму потребления углеводов?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88" y="3927940"/>
            <a:ext cx="4310437" cy="29300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8933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760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13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549" y="1497225"/>
            <a:ext cx="8788953" cy="1576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1% — это 0,1?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740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760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14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549" y="1497225"/>
            <a:ext cx="8788953" cy="1683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5²=25?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3598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1" y="365760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15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549" y="1497225"/>
            <a:ext cx="8788953" cy="1683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50% — это1/2?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70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1" y="365760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16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549" y="1497225"/>
            <a:ext cx="8788953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0,12—это12</a:t>
            </a: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%?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660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1" y="365760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17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549" y="1497225"/>
            <a:ext cx="8788953" cy="1683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16:0,2=0,8?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4402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1" y="365760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18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549" y="1497225"/>
            <a:ext cx="8788953" cy="1683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0,4 – это 4%?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4051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19</a:t>
            </a:fld>
            <a:endParaRPr lang="ru-RU"/>
          </a:p>
        </p:txBody>
      </p:sp>
      <p:pic>
        <p:nvPicPr>
          <p:cNvPr id="5" name="Рисунок 4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66" y="1285736"/>
            <a:ext cx="5126382" cy="340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8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185"/>
            <a:ext cx="4819581" cy="52019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722"/>
            <a:ext cx="9144000" cy="2767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-89414"/>
            <a:ext cx="2641600" cy="15923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90121" y="270892"/>
            <a:ext cx="4262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 апреля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1502974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Всемирный день здоровья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02400" y="6407373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45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73000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398" y="1229277"/>
            <a:ext cx="7886700" cy="4351338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Задача 4. Согласно статистическим данным, за последние 10 лет в нашей стране педикулезом переболело около 300 человек из 1000. Дети до 14 лет составляют 15% от общего числа заболевших.  Каков процент заболевших педикулезом в нашей стране? Сколько процентов детей заболело педикулезом.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303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632" y="500407"/>
            <a:ext cx="8316567" cy="5993158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В районах распространения малярии проживает 2,4 миллиарда человек, или 40 % населения мира.</a:t>
            </a:r>
            <a:endParaRPr lang="ru-RU" sz="20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Каждый год около 30 000 людей, посещающих опасные районы, заболевают малярией, 1 % из них умирает. Сколько это человек.</a:t>
            </a:r>
            <a:endParaRPr lang="ru-RU" sz="2000" dirty="0"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Calibri"/>
              </a:rPr>
              <a:t>Вакцинация позволяет уменьшить риск заражения и смертельного исхода на 90%. Определите количество людей, которые бы спаслись, сделав прививку.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634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27000" y="201117"/>
            <a:ext cx="10058400" cy="906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281220"/>
            <a:ext cx="741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Рефлексия.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83531" y="1107953"/>
            <a:ext cx="741766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сегодня я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узнал(а)… 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было интересно…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было трудно…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я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понял(а),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теперь я могу…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я научился…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у меня получилось 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я попробую… 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я буду помнить…</a:t>
            </a:r>
          </a:p>
          <a:p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• меня удивило…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70597" y="3723075"/>
            <a:ext cx="3530601" cy="3134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4510475"/>
            <a:ext cx="4029123" cy="33769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4510475"/>
            <a:ext cx="4762500" cy="29908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31" y="258896"/>
            <a:ext cx="1081568" cy="84905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57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endParaRPr lang="ru-RU" dirty="0" smtClean="0"/>
          </a:p>
          <a:p>
            <a:pPr algn="ctr">
              <a:buNone/>
            </a:pPr>
            <a:endParaRPr lang="ru-RU" i="1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400" b="1" i="1" dirty="0" smtClean="0"/>
              <a:t>Здоровье</a:t>
            </a:r>
            <a:r>
              <a:rPr lang="ru-RU" sz="3400" i="1" dirty="0" smtClean="0"/>
              <a:t> – это наша способность удовлетворять в разумных пределах наши потребности.</a:t>
            </a:r>
          </a:p>
          <a:p>
            <a:pPr algn="ctr">
              <a:buNone/>
            </a:pPr>
            <a:endParaRPr lang="ru-RU" sz="3400" i="1" dirty="0" smtClean="0"/>
          </a:p>
          <a:p>
            <a:pPr algn="ctr">
              <a:buNone/>
            </a:pPr>
            <a:r>
              <a:rPr lang="ru-RU" sz="3400" b="1" i="1" dirty="0" smtClean="0"/>
              <a:t>Здоровье</a:t>
            </a:r>
            <a:r>
              <a:rPr lang="ru-RU" sz="3400" i="1" dirty="0" smtClean="0"/>
              <a:t> – это наш образ жизни. </a:t>
            </a:r>
          </a:p>
          <a:p>
            <a:pPr algn="ctr">
              <a:buNone/>
            </a:pPr>
            <a:r>
              <a:rPr lang="ru-RU" sz="3400" i="1" dirty="0" smtClean="0"/>
              <a:t>Образ жизни – источник здоровья и всех бед. </a:t>
            </a:r>
          </a:p>
          <a:p>
            <a:pPr algn="ctr">
              <a:buNone/>
            </a:pPr>
            <a:r>
              <a:rPr lang="ru-RU" sz="3400" i="1" dirty="0" smtClean="0"/>
              <a:t>Всё зависит от нас и нашего образа жизни!</a:t>
            </a:r>
          </a:p>
          <a:p>
            <a:pPr algn="ctr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98227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endParaRPr lang="ru-RU" dirty="0" smtClean="0"/>
          </a:p>
          <a:p>
            <a:pPr algn="ctr">
              <a:buNone/>
            </a:pPr>
            <a:endParaRPr lang="ru-RU" i="1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Хочешь быть счастлив один день</a:t>
            </a:r>
          </a:p>
          <a:p>
            <a:pPr algn="ctr">
              <a:buFontTx/>
              <a:buChar char="-"/>
            </a:pPr>
            <a:r>
              <a:rPr lang="ru-RU" i="1" dirty="0" smtClean="0"/>
              <a:t>сходи в гости,</a:t>
            </a:r>
          </a:p>
          <a:p>
            <a:pPr algn="ctr">
              <a:buNone/>
            </a:pPr>
            <a:r>
              <a:rPr lang="ru-RU" b="1" dirty="0" smtClean="0"/>
              <a:t>Хочешь быть счастлив неделю </a:t>
            </a:r>
          </a:p>
          <a:p>
            <a:pPr algn="ctr">
              <a:buNone/>
            </a:pPr>
            <a:r>
              <a:rPr lang="ru-RU" dirty="0" smtClean="0"/>
              <a:t>-</a:t>
            </a:r>
            <a:r>
              <a:rPr lang="ru-RU" i="1" dirty="0" smtClean="0"/>
              <a:t>женись,</a:t>
            </a:r>
          </a:p>
          <a:p>
            <a:pPr algn="ctr">
              <a:buNone/>
            </a:pPr>
            <a:r>
              <a:rPr lang="ru-RU" b="1" dirty="0" smtClean="0"/>
              <a:t>Хочешь быть счастлив месяц</a:t>
            </a:r>
          </a:p>
          <a:p>
            <a:pPr algn="ctr">
              <a:buFontTx/>
              <a:buChar char="-"/>
            </a:pPr>
            <a:r>
              <a:rPr lang="ru-RU" i="1" dirty="0" smtClean="0"/>
              <a:t>купи себе машину, </a:t>
            </a:r>
          </a:p>
          <a:p>
            <a:pPr algn="ctr">
              <a:buNone/>
            </a:pPr>
            <a:r>
              <a:rPr lang="ru-RU" b="1" dirty="0" smtClean="0"/>
              <a:t>Хочешь быть счастлив всю жизнь</a:t>
            </a:r>
          </a:p>
          <a:p>
            <a:pPr algn="ctr">
              <a:buNone/>
            </a:pPr>
            <a:r>
              <a:rPr lang="ru-RU" dirty="0" smtClean="0"/>
              <a:t>- </a:t>
            </a:r>
            <a:r>
              <a:rPr lang="ru-RU" sz="3600" b="1" i="1" dirty="0" smtClean="0"/>
              <a:t>будь здоров!</a:t>
            </a:r>
          </a:p>
          <a:p>
            <a:pPr algn="ctr">
              <a:buFontTx/>
              <a:buChar char="-"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31271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08" y="0"/>
            <a:ext cx="6866583" cy="6858000"/>
          </a:xfrm>
          <a:prstGeom prst="rect">
            <a:avLst/>
          </a:prstGeom>
        </p:spPr>
      </p:pic>
      <p:sp>
        <p:nvSpPr>
          <p:cNvPr id="9" name="TextBox 8">
            <a:hlinkClick r:id="rId4"/>
          </p:cNvPr>
          <p:cNvSpPr txBox="1"/>
          <p:nvPr/>
        </p:nvSpPr>
        <p:spPr>
          <a:xfrm>
            <a:off x="253131" y="6116484"/>
            <a:ext cx="3442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УчебныеПрезентации.РФ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77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135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3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0938" y="760200"/>
            <a:ext cx="648693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2014 года - «Маленький укус – источник большой опасности». </a:t>
            </a:r>
          </a:p>
        </p:txBody>
      </p:sp>
    </p:spTree>
    <p:extLst>
      <p:ext uri="{BB962C8B-B14F-4D97-AF65-F5344CB8AC3E}">
        <p14:creationId xmlns:p14="http://schemas.microsoft.com/office/powerpoint/2010/main" val="248548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7725"/>
            <a:ext cx="245110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812" y="3927940"/>
            <a:ext cx="4310437" cy="29300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035" y="256520"/>
            <a:ext cx="852114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Денежная единица нашей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/>
              <a:t>						 (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dirty="0"/>
              <a:t>убль)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Долю 1/2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называют</a:t>
            </a:r>
            <a:r>
              <a:rPr lang="ru-RU" sz="2400" dirty="0"/>
              <a:t>	</a:t>
            </a:r>
            <a:r>
              <a:rPr lang="ru-RU" sz="2400" dirty="0" smtClean="0"/>
              <a:t>											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					(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dirty="0"/>
              <a:t>оловиной)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низкая оценка, но её редко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ставят</a:t>
            </a:r>
          </a:p>
          <a:p>
            <a:pPr lvl="8"/>
            <a:r>
              <a:rPr lang="ru-RU" sz="2400" dirty="0"/>
              <a:t>	</a:t>
            </a:r>
            <a:r>
              <a:rPr lang="ru-RU" sz="2400" dirty="0" smtClean="0"/>
              <a:t>	(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dirty="0" smtClean="0"/>
              <a:t>диница</a:t>
            </a:r>
            <a:r>
              <a:rPr lang="ru-RU" sz="24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Любые две точки можно соединить только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одним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					(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dirty="0" smtClean="0"/>
              <a:t>трезком</a:t>
            </a:r>
            <a:r>
              <a:rPr lang="ru-RU" sz="24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кг 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/>
              <a:t>	</a:t>
            </a:r>
            <a:r>
              <a:rPr lang="ru-RU" sz="2400" dirty="0" smtClean="0"/>
              <a:t>					(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dirty="0"/>
              <a:t>ентнер)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10³ 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5"/>
            <a:r>
              <a:rPr lang="ru-RU" sz="2400" dirty="0"/>
              <a:t>	</a:t>
            </a:r>
            <a:r>
              <a:rPr lang="ru-RU" sz="2400" dirty="0" smtClean="0"/>
              <a:t>			(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dirty="0"/>
              <a:t>ысяча)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Единственная цифра, которая не является натуральным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числом</a:t>
            </a:r>
          </a:p>
          <a:p>
            <a:pPr lvl="5"/>
            <a:r>
              <a:rPr lang="ru-RU" sz="2400" dirty="0"/>
              <a:t>	</a:t>
            </a:r>
            <a:r>
              <a:rPr lang="ru-RU" sz="2400" dirty="0" smtClean="0"/>
              <a:t>			(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dirty="0" smtClean="0"/>
              <a:t>оль</a:t>
            </a:r>
            <a:r>
              <a:rPr lang="ru-RU" sz="2400" dirty="0"/>
              <a:t>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1826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98" y="-57822"/>
            <a:ext cx="1244599" cy="116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135"/>
            <a:ext cx="9144000" cy="649224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0938" y="760200"/>
            <a:ext cx="64869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 П Е О Ц Т 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921" y="2417642"/>
            <a:ext cx="64869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ПРОЦЕНТ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150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54370"/>
            <a:ext cx="8840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ru-RU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Выразите проценты десятичной дробью</a:t>
            </a:r>
            <a:r>
              <a:rPr lang="ru-RU" sz="3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6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02226" y="1254699"/>
            <a:ext cx="395577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</a:p>
          <a:p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7%</a:t>
            </a:r>
          </a:p>
          <a:p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13%</a:t>
            </a:r>
          </a:p>
          <a:p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</a:p>
          <a:p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63% </a:t>
            </a:r>
          </a:p>
          <a:p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127%</a:t>
            </a:r>
          </a:p>
          <a:p>
            <a:r>
              <a:rPr lang="ru-RU" sz="4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8,3%</a:t>
            </a:r>
            <a:endParaRPr lang="ru-RU" sz="44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711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1117"/>
            <a:ext cx="9144000" cy="906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3931" y="54370"/>
            <a:ext cx="8840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/>
                <a:ea typeface="Calibri"/>
              </a:rPr>
              <a:t>2</a:t>
            </a:r>
            <a:r>
              <a:rPr lang="ru-RU" sz="3600" dirty="0">
                <a:latin typeface="Times New Roman"/>
                <a:ea typeface="Calibri"/>
              </a:rPr>
              <a:t>)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Как представить десятичную дробь в виде процента: </a:t>
            </a:r>
            <a:endParaRPr lang="ru-RU" sz="36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7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74642" y="1602878"/>
            <a:ext cx="59833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/>
                <a:ea typeface="Calibri"/>
              </a:rPr>
              <a:t>0,5 </a:t>
            </a:r>
          </a:p>
          <a:p>
            <a:r>
              <a:rPr lang="ru-RU" sz="4400" dirty="0" smtClean="0">
                <a:latin typeface="Times New Roman"/>
                <a:ea typeface="Calibri"/>
              </a:rPr>
              <a:t>0,47 </a:t>
            </a:r>
          </a:p>
          <a:p>
            <a:r>
              <a:rPr lang="ru-RU" sz="4400" dirty="0" smtClean="0">
                <a:latin typeface="Times New Roman"/>
                <a:ea typeface="Calibri"/>
              </a:rPr>
              <a:t>1,13 </a:t>
            </a:r>
          </a:p>
          <a:p>
            <a:r>
              <a:rPr lang="ru-RU" sz="4400" dirty="0" smtClean="0">
                <a:latin typeface="Times New Roman"/>
                <a:ea typeface="Calibri"/>
              </a:rPr>
              <a:t>2/5 </a:t>
            </a:r>
          </a:p>
          <a:p>
            <a:r>
              <a:rPr lang="ru-RU" sz="4400" dirty="0" smtClean="0">
                <a:latin typeface="Times New Roman"/>
                <a:ea typeface="Calibri"/>
              </a:rPr>
              <a:t>3,01 </a:t>
            </a:r>
          </a:p>
          <a:p>
            <a:r>
              <a:rPr lang="ru-RU" sz="4400" dirty="0" smtClean="0">
                <a:latin typeface="Times New Roman"/>
                <a:ea typeface="Calibri"/>
              </a:rPr>
              <a:t>0,069</a:t>
            </a:r>
            <a:endParaRPr lang="ru-RU" sz="4400" i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20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75" y="4657725"/>
            <a:ext cx="2447925" cy="22002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8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1547" y="65626"/>
            <a:ext cx="8788953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3) Вспомним правило нахождения процентов от числа.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Пример: найти 13% от числа 6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6:100*13=0,78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4) Как найти целое по его проценту?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Пример: найти число, если 60% его составляют 12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12:60*100=20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4058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9841" y="153092"/>
            <a:ext cx="7886700" cy="7480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 человека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1" y="1391892"/>
            <a:ext cx="3484131" cy="3684588"/>
          </a:xfrm>
        </p:spPr>
      </p:pic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3922643" y="1033670"/>
            <a:ext cx="4996069" cy="56321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Человек состоит на 60% из воды. Распределена она неравномерно:</a:t>
            </a:r>
          </a:p>
          <a:p>
            <a:r>
              <a:rPr lang="ru-RU" dirty="0"/>
              <a:t>в жировых тканях воды всего 20%, </a:t>
            </a:r>
          </a:p>
          <a:p>
            <a:r>
              <a:rPr lang="ru-RU" dirty="0"/>
              <a:t>в кости 25%, </a:t>
            </a:r>
          </a:p>
          <a:p>
            <a:r>
              <a:rPr lang="ru-RU" dirty="0"/>
              <a:t>в печени 70%, </a:t>
            </a:r>
          </a:p>
          <a:p>
            <a:r>
              <a:rPr lang="ru-RU" dirty="0"/>
              <a:t>в мышцах 75%,</a:t>
            </a:r>
          </a:p>
          <a:p>
            <a:r>
              <a:rPr lang="ru-RU" dirty="0"/>
              <a:t>в крови 80%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в мозге 85% воды от общего веса.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Остальные 40% веса человеческого тела распределяются так: </a:t>
            </a:r>
          </a:p>
          <a:p>
            <a:r>
              <a:rPr lang="ru-RU" dirty="0"/>
              <a:t>белки - 19%, </a:t>
            </a:r>
          </a:p>
          <a:p>
            <a:r>
              <a:rPr lang="ru-RU" dirty="0"/>
              <a:t>жиры и жироподобные вещества - 15%,</a:t>
            </a:r>
          </a:p>
          <a:p>
            <a:r>
              <a:rPr lang="ru-RU" dirty="0"/>
              <a:t> минеральные вещества - 5%, </a:t>
            </a:r>
          </a:p>
          <a:p>
            <a:r>
              <a:rPr lang="ru-RU" dirty="0"/>
              <a:t>углеводы - 1%.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04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102</TotalTime>
  <Words>583</Words>
  <Application>Microsoft Office PowerPoint</Application>
  <PresentationFormat>Экран (4:3)</PresentationFormat>
  <Paragraphs>124</Paragraphs>
  <Slides>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Times New Roman</vt:lpstr>
      <vt:lpstr>Calibri</vt:lpstr>
      <vt:lpstr>Calibri Light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Организм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УчебныеПрезентации.РФ</dc:creator>
  <cp:lastModifiedBy>Lenovo</cp:lastModifiedBy>
  <cp:revision>12</cp:revision>
  <dcterms:created xsi:type="dcterms:W3CDTF">2014-03-14T10:37:25Z</dcterms:created>
  <dcterms:modified xsi:type="dcterms:W3CDTF">2014-04-05T18:56:42Z</dcterms:modified>
</cp:coreProperties>
</file>